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2"/>
  </p:notesMasterIdLst>
  <p:sldIdLst>
    <p:sldId id="259" r:id="rId3"/>
    <p:sldId id="371" r:id="rId4"/>
    <p:sldId id="380" r:id="rId5"/>
    <p:sldId id="401" r:id="rId6"/>
    <p:sldId id="378" r:id="rId7"/>
    <p:sldId id="330" r:id="rId8"/>
    <p:sldId id="399" r:id="rId9"/>
    <p:sldId id="388" r:id="rId10"/>
    <p:sldId id="379" r:id="rId11"/>
    <p:sldId id="381" r:id="rId12"/>
    <p:sldId id="390" r:id="rId13"/>
    <p:sldId id="391" r:id="rId14"/>
    <p:sldId id="382" r:id="rId15"/>
    <p:sldId id="393" r:id="rId16"/>
    <p:sldId id="396" r:id="rId17"/>
    <p:sldId id="383" r:id="rId18"/>
    <p:sldId id="394" r:id="rId19"/>
    <p:sldId id="400" r:id="rId20"/>
    <p:sldId id="384" r:id="rId21"/>
    <p:sldId id="372" r:id="rId22"/>
    <p:sldId id="389" r:id="rId23"/>
    <p:sldId id="430" r:id="rId24"/>
    <p:sldId id="403" r:id="rId25"/>
    <p:sldId id="409" r:id="rId26"/>
    <p:sldId id="410" r:id="rId27"/>
    <p:sldId id="405" r:id="rId28"/>
    <p:sldId id="406" r:id="rId29"/>
    <p:sldId id="407" r:id="rId30"/>
    <p:sldId id="408" r:id="rId31"/>
    <p:sldId id="404" r:id="rId32"/>
    <p:sldId id="429" r:id="rId33"/>
    <p:sldId id="431" r:id="rId34"/>
    <p:sldId id="374" r:id="rId35"/>
    <p:sldId id="376" r:id="rId36"/>
    <p:sldId id="428" r:id="rId37"/>
    <p:sldId id="398" r:id="rId38"/>
    <p:sldId id="392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548235"/>
    <a:srgbClr val="DAD0C6"/>
    <a:srgbClr val="BEAED4"/>
    <a:srgbClr val="7FC97F"/>
    <a:srgbClr val="E1D9EB"/>
    <a:srgbClr val="6E5096"/>
    <a:srgbClr val="317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378" autoAdjust="0"/>
  </p:normalViewPr>
  <p:slideViewPr>
    <p:cSldViewPr snapToGrid="0">
      <p:cViewPr>
        <p:scale>
          <a:sx n="77" d="100"/>
          <a:sy n="77" d="100"/>
        </p:scale>
        <p:origin x="25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84A9-3C1A-4B54-9F9E-09E4BDD80A53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1CB7-38DC-4A67-9D88-29D7FAB2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Casella, </a:t>
            </a:r>
            <a:r>
              <a:rPr lang="en-US" dirty="0" err="1"/>
              <a:t>Fienberge</a:t>
            </a:r>
            <a:r>
              <a:rPr lang="en-US" dirty="0"/>
              <a:t>, and Olkin (2006): logistic regression preferred over SVM when classes overlap a lot</a:t>
            </a:r>
          </a:p>
          <a:p>
            <a:endParaRPr lang="en-US" dirty="0"/>
          </a:p>
          <a:p>
            <a:r>
              <a:rPr lang="en-US" dirty="0"/>
              <a:t>Thus: balance prediction with usefulness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Cutoffs: Not spiritual/religious at all + Slightly spiritual VS Moderately spiritual + Very spiritual/religious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1: (1218.5/263.4,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&gt; 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&gt; 5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gay_wrong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0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[0.783]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2: (2255.9/834, lift 1.3)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[0.630]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3: (883.1/147.6, lift 1.7)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[0.832]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4: (1080.5/196.8,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&lt;= 5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[0.817]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5: (1635/439.1, lift 1.5)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4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[0.731]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class: Reborn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1: (1218.5/263.4,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&gt; 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&gt; 5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gay_wrong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0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[0.783]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2: (2255.9/834, lift 1.3)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[0.630]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3: (883.1/147.6, lift 1.7)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[0.832]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4: (1080.5/196.8,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&lt;= 5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[0.817]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5: (1635/439.1, lift 1.5)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4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[0.731]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class: Reborn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1: (1218.5/263.4,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&gt; 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&gt; 5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gay_wrong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0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[0.783]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2: (2255.9/834, lift 1.3)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&gt;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Reborn  [0.630]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3: (883.1/147.6, lift 1.7)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[0.832]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4: (1080.5/196.8, lift 1.6)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&lt;= 5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[0.817]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5: (1635/439.1, lift 1.5)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&lt;= 4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 &lt;= 2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 class Not reborn  [0.731]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class: Reborn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31CB7-38DC-4A67-9D88-29D7FAB218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82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4E03-682B-4C98-83B6-F869CFD45F9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2670"/>
            <a:ext cx="9144000" cy="218533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2676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can data science do for the study of religion?</a:t>
            </a:r>
            <a:br>
              <a:rPr lang="en-US" sz="3100" dirty="0"/>
            </a:br>
            <a:r>
              <a:rPr lang="en-US" sz="3100" dirty="0"/>
              <a:t>A comparison </a:t>
            </a:r>
            <a:r>
              <a:rPr lang="en-US" sz="3100"/>
              <a:t>of classification methods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2670"/>
            <a:ext cx="6858000" cy="2185331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rgbClr val="DAD0C6"/>
                </a:solidFill>
              </a:rPr>
              <a:t>Simon Brauer, Ph.D.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simon.brauer@duke.edu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www.simonbrauer.us</a:t>
            </a:r>
          </a:p>
        </p:txBody>
      </p:sp>
    </p:spTree>
    <p:extLst>
      <p:ext uri="{BB962C8B-B14F-4D97-AF65-F5344CB8AC3E}">
        <p14:creationId xmlns:p14="http://schemas.microsoft.com/office/powerpoint/2010/main" val="10410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D8DA61E6-A4E9-4940-9451-5745D1DFE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497835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Process</a:t>
                </a:r>
              </a:p>
              <a:p>
                <a:pPr marL="0" indent="0">
                  <a:buNone/>
                </a:pPr>
                <a:r>
                  <a:rPr lang="en-US" dirty="0"/>
                  <a:t>Iterate over a likelihood function to estimate class probability given linear predictors in a logit transformation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𝑙𝑜𝑔𝑖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 Results</a:t>
                </a:r>
              </a:p>
              <a:p>
                <a:pPr marL="0" indent="0">
                  <a:buNone/>
                </a:pPr>
                <a:r>
                  <a:rPr lang="en-US" dirty="0"/>
                  <a:t>Probability model of the outcome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Predict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D8DA61E6-A4E9-4940-9451-5745D1DFE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4978359"/>
              </a:xfrm>
              <a:blipFill>
                <a:blip r:embed="rId2"/>
                <a:stretch>
                  <a:fillRect l="-1546" t="-3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0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0"/>
            <a:ext cx="6781800" cy="5086350"/>
          </a:xfrm>
          <a:prstGeom prst="rect">
            <a:avLst/>
          </a:prstGeom>
        </p:spPr>
      </p:pic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340C564E-A824-419F-AEFD-3AC77F84D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5162550"/>
            <a:ext cx="6105526" cy="1695450"/>
          </a:xfrm>
          <a:prstGeom prst="rect">
            <a:avLst/>
          </a:prstGeom>
        </p:spPr>
      </p:pic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447E2E5B-6673-46FE-B70A-AA40CC50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6585" y="1931193"/>
            <a:ext cx="4867276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Rule finders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0CE78A-971E-466F-9253-95358EF56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Process</a:t>
            </a:r>
          </a:p>
          <a:p>
            <a:pPr marL="514350" indent="-514350">
              <a:buAutoNum type="arabicPeriod"/>
            </a:pPr>
            <a:r>
              <a:rPr lang="en-US" dirty="0"/>
              <a:t>Divide the data according to the outcome variable</a:t>
            </a:r>
          </a:p>
          <a:p>
            <a:pPr marL="514350" indent="-514350">
              <a:buAutoNum type="arabicPeriod"/>
            </a:pPr>
            <a:r>
              <a:rPr lang="en-US" dirty="0"/>
              <a:t>Create complex rules that do the best job  possible at defining each class</a:t>
            </a:r>
          </a:p>
          <a:p>
            <a:pPr marL="514350" indent="-514350">
              <a:buAutoNum type="arabicPeriod"/>
            </a:pPr>
            <a:r>
              <a:rPr lang="en-US" dirty="0"/>
              <a:t>Prune the rule sets to maximize prediction while not being too complex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Result</a:t>
            </a:r>
          </a:p>
          <a:p>
            <a:pPr marL="0" indent="0">
              <a:buNone/>
            </a:pPr>
            <a:r>
              <a:rPr lang="en-US" dirty="0"/>
              <a:t>A list of human-readable rules for dividing the data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AA76C0-B9FF-46C2-A50B-DFD6082A37E7}"/>
              </a:ext>
            </a:extLst>
          </p:cNvPr>
          <p:cNvSpPr/>
          <p:nvPr/>
        </p:nvSpPr>
        <p:spPr>
          <a:xfrm>
            <a:off x="1190625" y="495300"/>
            <a:ext cx="1981200" cy="3514725"/>
          </a:xfrm>
          <a:prstGeom prst="rect">
            <a:avLst/>
          </a:prstGeom>
          <a:noFill/>
          <a:ln w="38100">
            <a:solidFill>
              <a:srgbClr val="BE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7B598-A133-421B-9E99-01F45425B37A}"/>
              </a:ext>
            </a:extLst>
          </p:cNvPr>
          <p:cNvSpPr/>
          <p:nvPr/>
        </p:nvSpPr>
        <p:spPr>
          <a:xfrm>
            <a:off x="4486275" y="2971800"/>
            <a:ext cx="2971800" cy="3419475"/>
          </a:xfrm>
          <a:prstGeom prst="rect">
            <a:avLst/>
          </a:prstGeom>
          <a:noFill/>
          <a:ln w="38100">
            <a:solidFill>
              <a:srgbClr val="7FC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00481D4-00F4-4CF1-8E9B-8331236CB7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0025" y="2943225"/>
            <a:ext cx="3676650" cy="3219450"/>
          </a:xfrm>
          <a:prstGeom prst="bentConnector3">
            <a:avLst>
              <a:gd name="adj1" fmla="val 99741"/>
            </a:avLst>
          </a:prstGeom>
          <a:ln w="38100">
            <a:solidFill>
              <a:srgbClr val="317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AF50612-C25C-4844-ABC3-C527BFDBCD2B}"/>
              </a:ext>
            </a:extLst>
          </p:cNvPr>
          <p:cNvCxnSpPr/>
          <p:nvPr/>
        </p:nvCxnSpPr>
        <p:spPr>
          <a:xfrm rot="5400000">
            <a:off x="423863" y="1262063"/>
            <a:ext cx="3695700" cy="2162175"/>
          </a:xfrm>
          <a:prstGeom prst="bentConnector3">
            <a:avLst>
              <a:gd name="adj1" fmla="val 100000"/>
            </a:avLst>
          </a:prstGeom>
          <a:ln w="38100">
            <a:solidFill>
              <a:srgbClr val="6E5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ABCE62-2C75-48A3-971C-D60127642C8C}"/>
              </a:ext>
            </a:extLst>
          </p:cNvPr>
          <p:cNvSpPr txBox="1"/>
          <p:nvPr/>
        </p:nvSpPr>
        <p:spPr>
          <a:xfrm>
            <a:off x="3486150" y="476250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1</a:t>
            </a:r>
          </a:p>
          <a:p>
            <a:r>
              <a:rPr lang="en-US" dirty="0"/>
              <a:t>If X &lt; 4 and Y &gt; 3.5, classify as Class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529E96-C4DB-4FAD-950E-6A7ADB4C99CC}"/>
              </a:ext>
            </a:extLst>
          </p:cNvPr>
          <p:cNvSpPr txBox="1"/>
          <p:nvPr/>
        </p:nvSpPr>
        <p:spPr>
          <a:xfrm>
            <a:off x="442913" y="5655141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2</a:t>
            </a:r>
          </a:p>
          <a:p>
            <a:r>
              <a:rPr lang="en-US" dirty="0"/>
              <a:t>If X &gt; 5 and Y &lt; 6, classify as Class 1</a:t>
            </a:r>
          </a:p>
        </p:txBody>
      </p:sp>
    </p:spTree>
    <p:extLst>
      <p:ext uri="{BB962C8B-B14F-4D97-AF65-F5344CB8AC3E}">
        <p14:creationId xmlns:p14="http://schemas.microsoft.com/office/powerpoint/2010/main" val="1953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AA76C0-B9FF-46C2-A50B-DFD6082A37E7}"/>
              </a:ext>
            </a:extLst>
          </p:cNvPr>
          <p:cNvSpPr/>
          <p:nvPr/>
        </p:nvSpPr>
        <p:spPr>
          <a:xfrm>
            <a:off x="6134100" y="2105026"/>
            <a:ext cx="1981200" cy="2085975"/>
          </a:xfrm>
          <a:prstGeom prst="rect">
            <a:avLst/>
          </a:prstGeom>
          <a:noFill/>
          <a:ln w="38100">
            <a:solidFill>
              <a:srgbClr val="BE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7B598-A133-421B-9E99-01F45425B37A}"/>
              </a:ext>
            </a:extLst>
          </p:cNvPr>
          <p:cNvSpPr/>
          <p:nvPr/>
        </p:nvSpPr>
        <p:spPr>
          <a:xfrm>
            <a:off x="4486275" y="4486275"/>
            <a:ext cx="2971800" cy="1905000"/>
          </a:xfrm>
          <a:prstGeom prst="rect">
            <a:avLst/>
          </a:prstGeom>
          <a:noFill/>
          <a:ln w="38100">
            <a:solidFill>
              <a:srgbClr val="7FC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00481D4-00F4-4CF1-8E9B-8331236CB7BF}"/>
              </a:ext>
            </a:extLst>
          </p:cNvPr>
          <p:cNvCxnSpPr>
            <a:cxnSpLocks/>
          </p:cNvCxnSpPr>
          <p:nvPr/>
        </p:nvCxnSpPr>
        <p:spPr>
          <a:xfrm flipV="1">
            <a:off x="4362450" y="4400550"/>
            <a:ext cx="3109913" cy="1990725"/>
          </a:xfrm>
          <a:prstGeom prst="bentConnector3">
            <a:avLst>
              <a:gd name="adj1" fmla="val -536"/>
            </a:avLst>
          </a:prstGeom>
          <a:ln w="38100">
            <a:solidFill>
              <a:srgbClr val="317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AF50612-C25C-4844-ABC3-C527BFDBCD2B}"/>
              </a:ext>
            </a:extLst>
          </p:cNvPr>
          <p:cNvCxnSpPr/>
          <p:nvPr/>
        </p:nvCxnSpPr>
        <p:spPr>
          <a:xfrm rot="5400000">
            <a:off x="423863" y="1262063"/>
            <a:ext cx="3695700" cy="2162175"/>
          </a:xfrm>
          <a:prstGeom prst="bentConnector3">
            <a:avLst>
              <a:gd name="adj1" fmla="val 100000"/>
            </a:avLst>
          </a:prstGeom>
          <a:ln w="38100">
            <a:solidFill>
              <a:srgbClr val="6E5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875BF81-0D47-4BC0-A84A-5466699E0A30}"/>
              </a:ext>
            </a:extLst>
          </p:cNvPr>
          <p:cNvSpPr/>
          <p:nvPr/>
        </p:nvSpPr>
        <p:spPr>
          <a:xfrm>
            <a:off x="6648450" y="3124200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986E66-C519-4587-B7D6-FCB01ED40CFA}"/>
              </a:ext>
            </a:extLst>
          </p:cNvPr>
          <p:cNvSpPr/>
          <p:nvPr/>
        </p:nvSpPr>
        <p:spPr>
          <a:xfrm>
            <a:off x="7696201" y="3252787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658C2A-A924-45F4-A169-1BAE7A2C2095}"/>
              </a:ext>
            </a:extLst>
          </p:cNvPr>
          <p:cNvSpPr/>
          <p:nvPr/>
        </p:nvSpPr>
        <p:spPr>
          <a:xfrm>
            <a:off x="7472363" y="2714625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710AB6-7A5B-4845-9199-18C9D7E6F645}"/>
              </a:ext>
            </a:extLst>
          </p:cNvPr>
          <p:cNvSpPr/>
          <p:nvPr/>
        </p:nvSpPr>
        <p:spPr>
          <a:xfrm>
            <a:off x="6991350" y="3667125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B79A4D-578A-4BDE-9420-F97CF571DDA5}"/>
              </a:ext>
            </a:extLst>
          </p:cNvPr>
          <p:cNvSpPr/>
          <p:nvPr/>
        </p:nvSpPr>
        <p:spPr>
          <a:xfrm>
            <a:off x="6886575" y="2200275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71C830-C64E-4CB5-BBEA-D2A95F4FCCDD}"/>
              </a:ext>
            </a:extLst>
          </p:cNvPr>
          <p:cNvSpPr/>
          <p:nvPr/>
        </p:nvSpPr>
        <p:spPr>
          <a:xfrm>
            <a:off x="7715251" y="3924300"/>
            <a:ext cx="238125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64D7E0-883D-44E7-9D49-22750ACAF300}"/>
              </a:ext>
            </a:extLst>
          </p:cNvPr>
          <p:cNvSpPr/>
          <p:nvPr/>
        </p:nvSpPr>
        <p:spPr>
          <a:xfrm>
            <a:off x="1190624" y="495300"/>
            <a:ext cx="1981200" cy="3557587"/>
          </a:xfrm>
          <a:prstGeom prst="rect">
            <a:avLst/>
          </a:prstGeom>
          <a:noFill/>
          <a:ln w="38100">
            <a:solidFill>
              <a:srgbClr val="BE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177BEB7-7B58-47AD-A895-38D92E0753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48365" y="2109788"/>
            <a:ext cx="2171701" cy="2162176"/>
          </a:xfrm>
          <a:prstGeom prst="bentConnector3">
            <a:avLst>
              <a:gd name="adj1" fmla="val 100439"/>
            </a:avLst>
          </a:prstGeom>
          <a:ln w="38100">
            <a:solidFill>
              <a:srgbClr val="6E5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CEBC15E-EBB9-4217-AA94-5002C9B54620}"/>
              </a:ext>
            </a:extLst>
          </p:cNvPr>
          <p:cNvSpPr/>
          <p:nvPr/>
        </p:nvSpPr>
        <p:spPr>
          <a:xfrm>
            <a:off x="5305427" y="3026567"/>
            <a:ext cx="485774" cy="452439"/>
          </a:xfrm>
          <a:prstGeom prst="rect">
            <a:avLst/>
          </a:prstGeom>
          <a:noFill/>
          <a:ln w="38100">
            <a:solidFill>
              <a:srgbClr val="7FC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4E7413-1ADD-4114-A5FA-55BDCED0F863}"/>
              </a:ext>
            </a:extLst>
          </p:cNvPr>
          <p:cNvSpPr txBox="1"/>
          <p:nvPr/>
        </p:nvSpPr>
        <p:spPr>
          <a:xfrm>
            <a:off x="3486150" y="476250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1</a:t>
            </a:r>
          </a:p>
          <a:p>
            <a:r>
              <a:rPr lang="en-US" dirty="0"/>
              <a:t>If X &lt; 4 and Y &gt; 3.5, classify as Class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6B6B6-74CF-4058-A455-BF40BDD4D38E}"/>
              </a:ext>
            </a:extLst>
          </p:cNvPr>
          <p:cNvSpPr txBox="1"/>
          <p:nvPr/>
        </p:nvSpPr>
        <p:spPr>
          <a:xfrm>
            <a:off x="442913" y="5655141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2</a:t>
            </a:r>
          </a:p>
          <a:p>
            <a:r>
              <a:rPr lang="en-US" dirty="0"/>
              <a:t>If X &gt; 5 and Y &lt; 3 classify as Class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0519ED-D60F-4C10-B1EC-7502B3B595D7}"/>
              </a:ext>
            </a:extLst>
          </p:cNvPr>
          <p:cNvSpPr txBox="1"/>
          <p:nvPr/>
        </p:nvSpPr>
        <p:spPr>
          <a:xfrm>
            <a:off x="5762625" y="1152138"/>
            <a:ext cx="269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3</a:t>
            </a:r>
          </a:p>
          <a:p>
            <a:r>
              <a:rPr lang="en-US" dirty="0"/>
              <a:t>If X &lt; 7.5 and Y &gt; 3.25, </a:t>
            </a:r>
            <a:br>
              <a:rPr lang="en-US" dirty="0"/>
            </a:br>
            <a:r>
              <a:rPr lang="en-US" dirty="0"/>
              <a:t>classify as Class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A30996-03C2-4D33-82A5-6BFAF82330C4}"/>
              </a:ext>
            </a:extLst>
          </p:cNvPr>
          <p:cNvSpPr txBox="1"/>
          <p:nvPr/>
        </p:nvSpPr>
        <p:spPr>
          <a:xfrm>
            <a:off x="3783804" y="2314679"/>
            <a:ext cx="243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4</a:t>
            </a:r>
          </a:p>
          <a:p>
            <a:r>
              <a:rPr lang="en-US" dirty="0"/>
              <a:t>Otherwise, classify </a:t>
            </a:r>
            <a:br>
              <a:rPr lang="en-US" dirty="0"/>
            </a:br>
            <a:r>
              <a:rPr lang="en-US" dirty="0"/>
              <a:t>as Class 2</a:t>
            </a:r>
          </a:p>
        </p:txBody>
      </p:sp>
    </p:spTree>
    <p:extLst>
      <p:ext uri="{BB962C8B-B14F-4D97-AF65-F5344CB8AC3E}">
        <p14:creationId xmlns:p14="http://schemas.microsoft.com/office/powerpoint/2010/main" val="14136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22220FF-AC68-4B23-A4D6-220F6B56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Process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Define a transform function (“kernel”) to improve separation</a:t>
            </a:r>
          </a:p>
          <a:p>
            <a:pPr marL="514350" indent="-514350">
              <a:buAutoNum type="arabicPeriod"/>
            </a:pPr>
            <a:r>
              <a:rPr lang="en-US" dirty="0"/>
              <a:t>Define the cost of mis-classification</a:t>
            </a:r>
          </a:p>
          <a:p>
            <a:pPr marL="514350" indent="-514350">
              <a:buAutoNum type="arabicPeriod"/>
            </a:pPr>
            <a:r>
              <a:rPr lang="en-US" dirty="0"/>
              <a:t>Draw a hyperplane that perfectly segments the data according to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Result</a:t>
            </a:r>
          </a:p>
          <a:p>
            <a:pPr marL="0" indent="0">
              <a:buNone/>
            </a:pPr>
            <a:r>
              <a:rPr lang="en-US" dirty="0"/>
              <a:t>A multi-dimensional boundary line/plane/hyperplane used to predict class membership</a:t>
            </a:r>
          </a:p>
        </p:txBody>
      </p:sp>
    </p:spTree>
    <p:extLst>
      <p:ext uri="{BB962C8B-B14F-4D97-AF65-F5344CB8AC3E}">
        <p14:creationId xmlns:p14="http://schemas.microsoft.com/office/powerpoint/2010/main" val="32751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2"/>
            <a:ext cx="9143999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0ACFD3-2A20-4D17-8498-7C4BCBE4B536}"/>
              </a:ext>
            </a:extLst>
          </p:cNvPr>
          <p:cNvCxnSpPr/>
          <p:nvPr/>
        </p:nvCxnSpPr>
        <p:spPr>
          <a:xfrm flipV="1">
            <a:off x="2266950" y="590550"/>
            <a:ext cx="2009775" cy="57054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8F6137-022A-419B-B0AE-54F9FC3E2D38}"/>
              </a:ext>
            </a:extLst>
          </p:cNvPr>
          <p:cNvCxnSpPr>
            <a:cxnSpLocks/>
          </p:cNvCxnSpPr>
          <p:nvPr/>
        </p:nvCxnSpPr>
        <p:spPr>
          <a:xfrm flipV="1">
            <a:off x="2419350" y="838200"/>
            <a:ext cx="4657725" cy="5610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7AB906-0F33-4B92-8DE0-0DB66EAE56E9}"/>
              </a:ext>
            </a:extLst>
          </p:cNvPr>
          <p:cNvCxnSpPr>
            <a:cxnSpLocks/>
          </p:cNvCxnSpPr>
          <p:nvPr/>
        </p:nvCxnSpPr>
        <p:spPr>
          <a:xfrm flipV="1">
            <a:off x="3476625" y="838200"/>
            <a:ext cx="638175" cy="5610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6E184-E688-4E79-BB85-69D38D5A9979}"/>
              </a:ext>
            </a:extLst>
          </p:cNvPr>
          <p:cNvCxnSpPr>
            <a:cxnSpLocks/>
          </p:cNvCxnSpPr>
          <p:nvPr/>
        </p:nvCxnSpPr>
        <p:spPr>
          <a:xfrm flipV="1">
            <a:off x="4391027" y="942975"/>
            <a:ext cx="638175" cy="5610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705832-1ECE-439D-AAFD-0A29A1249A07}"/>
              </a:ext>
            </a:extLst>
          </p:cNvPr>
          <p:cNvCxnSpPr>
            <a:cxnSpLocks/>
          </p:cNvCxnSpPr>
          <p:nvPr/>
        </p:nvCxnSpPr>
        <p:spPr>
          <a:xfrm flipV="1">
            <a:off x="904875" y="1876425"/>
            <a:ext cx="7200900" cy="31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AB4A28-9983-46C5-BC17-3E2E5FB2F134}"/>
              </a:ext>
            </a:extLst>
          </p:cNvPr>
          <p:cNvCxnSpPr>
            <a:cxnSpLocks/>
          </p:cNvCxnSpPr>
          <p:nvPr/>
        </p:nvCxnSpPr>
        <p:spPr>
          <a:xfrm flipH="1" flipV="1">
            <a:off x="2628900" y="285752"/>
            <a:ext cx="2119312" cy="62674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1A850-FB52-426D-8042-7F61957C9633}"/>
              </a:ext>
            </a:extLst>
          </p:cNvPr>
          <p:cNvCxnSpPr>
            <a:cxnSpLocks/>
          </p:cNvCxnSpPr>
          <p:nvPr/>
        </p:nvCxnSpPr>
        <p:spPr>
          <a:xfrm flipV="1">
            <a:off x="1609726" y="657226"/>
            <a:ext cx="3209923" cy="5791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41995-FF58-4E4F-A772-4E3462D04916}"/>
              </a:ext>
            </a:extLst>
          </p:cNvPr>
          <p:cNvCxnSpPr>
            <a:cxnSpLocks/>
          </p:cNvCxnSpPr>
          <p:nvPr/>
        </p:nvCxnSpPr>
        <p:spPr>
          <a:xfrm flipH="1" flipV="1">
            <a:off x="3476625" y="552452"/>
            <a:ext cx="633412" cy="58959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F4A2E7-097D-4A23-A30F-780235F0CD96}"/>
              </a:ext>
            </a:extLst>
          </p:cNvPr>
          <p:cNvCxnSpPr>
            <a:cxnSpLocks/>
          </p:cNvCxnSpPr>
          <p:nvPr/>
        </p:nvCxnSpPr>
        <p:spPr>
          <a:xfrm flipV="1">
            <a:off x="3827862" y="400052"/>
            <a:ext cx="908443" cy="61055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540427-460C-4A4D-BCD6-ACCE69164690}"/>
              </a:ext>
            </a:extLst>
          </p:cNvPr>
          <p:cNvCxnSpPr>
            <a:cxnSpLocks/>
          </p:cNvCxnSpPr>
          <p:nvPr/>
        </p:nvCxnSpPr>
        <p:spPr>
          <a:xfrm flipV="1">
            <a:off x="3629025" y="428626"/>
            <a:ext cx="2599139" cy="6172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B50337-66FC-4749-B569-D001D450A033}"/>
              </a:ext>
            </a:extLst>
          </p:cNvPr>
          <p:cNvCxnSpPr>
            <a:cxnSpLocks/>
          </p:cNvCxnSpPr>
          <p:nvPr/>
        </p:nvCxnSpPr>
        <p:spPr>
          <a:xfrm flipH="1" flipV="1">
            <a:off x="2976563" y="781052"/>
            <a:ext cx="1571625" cy="5676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9BEA21-E3C1-4DFD-A86B-4197470CEACD}"/>
              </a:ext>
            </a:extLst>
          </p:cNvPr>
          <p:cNvCxnSpPr/>
          <p:nvPr/>
        </p:nvCxnSpPr>
        <p:spPr>
          <a:xfrm flipV="1">
            <a:off x="2990850" y="428627"/>
            <a:ext cx="2152652" cy="61055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39FF6AE-0FBA-4BE7-971A-A19B41D8A304}"/>
              </a:ext>
            </a:extLst>
          </p:cNvPr>
          <p:cNvSpPr/>
          <p:nvPr/>
        </p:nvSpPr>
        <p:spPr>
          <a:xfrm rot="11956949">
            <a:off x="2894414" y="3571875"/>
            <a:ext cx="982261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AF95DA4-8EF0-4D66-9D27-0A35A8C2A40B}"/>
              </a:ext>
            </a:extLst>
          </p:cNvPr>
          <p:cNvSpPr/>
          <p:nvPr/>
        </p:nvSpPr>
        <p:spPr>
          <a:xfrm rot="1194001">
            <a:off x="4323434" y="2752726"/>
            <a:ext cx="982261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AEA02A71-DFB5-4947-9326-FB7046694AD2}"/>
              </a:ext>
            </a:extLst>
          </p:cNvPr>
          <p:cNvSpPr/>
          <p:nvPr/>
        </p:nvSpPr>
        <p:spPr>
          <a:xfrm rot="1194001">
            <a:off x="3791822" y="4560502"/>
            <a:ext cx="982261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4CBFE-F6CA-44B1-B922-56D2B96BD965}"/>
              </a:ext>
            </a:extLst>
          </p:cNvPr>
          <p:cNvCxnSpPr/>
          <p:nvPr/>
        </p:nvCxnSpPr>
        <p:spPr>
          <a:xfrm flipV="1">
            <a:off x="1790700" y="409577"/>
            <a:ext cx="2152652" cy="6105523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2B82E7-5A17-4D6B-A241-C03B97143637}"/>
              </a:ext>
            </a:extLst>
          </p:cNvPr>
          <p:cNvCxnSpPr/>
          <p:nvPr/>
        </p:nvCxnSpPr>
        <p:spPr>
          <a:xfrm flipV="1">
            <a:off x="4248150" y="428627"/>
            <a:ext cx="2152652" cy="6105523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6ED1F9B-AA5B-4DC4-97C7-79B1494D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501886-30FB-4CC0-8747-15F67EC1BC07}"/>
              </a:ext>
            </a:extLst>
          </p:cNvPr>
          <p:cNvSpPr/>
          <p:nvPr/>
        </p:nvSpPr>
        <p:spPr>
          <a:xfrm>
            <a:off x="4572001" y="0"/>
            <a:ext cx="4572000" cy="6858000"/>
          </a:xfrm>
          <a:prstGeom prst="rect">
            <a:avLst/>
          </a:prstGeom>
          <a:solidFill>
            <a:srgbClr val="D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9A1B8A-4F13-41CE-B5A1-9CAAF57F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05F9AC-7016-4D8F-A442-3EE3468CF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Measure of success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Baseline predictive accuracy (Null model)</a:t>
            </a:r>
          </a:p>
          <a:p>
            <a:pPr marL="0" indent="0">
              <a:buNone/>
            </a:pPr>
            <a:r>
              <a:rPr lang="en-US" dirty="0"/>
              <a:t>Predict the largest group </a:t>
            </a:r>
            <a:r>
              <a:rPr lang="en-US" i="1" dirty="0"/>
              <a:t>across the entire dataset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Optimal predictive accuracy (Saturated model)</a:t>
            </a:r>
          </a:p>
          <a:p>
            <a:pPr marL="0" indent="0">
              <a:buNone/>
            </a:pPr>
            <a:r>
              <a:rPr lang="en-US" dirty="0"/>
              <a:t>Predict the largest group </a:t>
            </a:r>
            <a:r>
              <a:rPr lang="en-US" i="1" dirty="0"/>
              <a:t>in each cell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Model predictive accuracy</a:t>
            </a:r>
          </a:p>
          <a:p>
            <a:pPr marL="0" indent="0">
              <a:buNone/>
            </a:pPr>
            <a:r>
              <a:rPr lang="en-US" dirty="0"/>
              <a:t>Test predictive accuracy using 10-fold 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28657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Clarify: What is data science? Why should we care about it? And why might we be hesitant?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Assess “new” methods</a:t>
            </a:r>
          </a:p>
          <a:p>
            <a:pPr marL="0" indent="0">
              <a:buNone/>
            </a:pPr>
            <a:r>
              <a:rPr lang="en-US" dirty="0"/>
              <a:t>Rule finders</a:t>
            </a:r>
          </a:p>
          <a:p>
            <a:pPr marL="0" indent="0">
              <a:buNone/>
            </a:pPr>
            <a:r>
              <a:rPr lang="en-US" dirty="0"/>
              <a:t>Support Vector Machines (SVM)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Discuss opportunities and challenges to using these methods in the study of religion</a:t>
            </a:r>
          </a:p>
        </p:txBody>
      </p:sp>
    </p:spTree>
    <p:extLst>
      <p:ext uri="{BB962C8B-B14F-4D97-AF65-F5344CB8AC3E}">
        <p14:creationId xmlns:p14="http://schemas.microsoft.com/office/powerpoint/2010/main" val="27508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354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Born-again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…</a:t>
            </a:r>
            <a:endParaRPr lang="en-US" dirty="0"/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9CF1DFED-93E4-43B2-A5F8-C4845447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4848851-2C6C-477C-A6B2-3AD7F5B15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uilding&#10;&#10;Description automatically generated">
            <a:extLst>
              <a:ext uri="{FF2B5EF4-FFF2-40B4-BE49-F238E27FC236}">
                <a16:creationId xmlns:a16="http://schemas.microsoft.com/office/drawing/2014/main" id="{13C0C8A9-52C2-418C-95D3-1C706E04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88A597D-898E-4617-AC4C-C8958FF3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 close up of a building&#10;&#10;Description automatically generated">
            <a:extLst>
              <a:ext uri="{FF2B5EF4-FFF2-40B4-BE49-F238E27FC236}">
                <a16:creationId xmlns:a16="http://schemas.microsoft.com/office/drawing/2014/main" id="{AB83928C-9509-49E8-8AEE-5E1C0BF50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A close up of a building&#10;&#10;Description automatically generated">
            <a:extLst>
              <a:ext uri="{FF2B5EF4-FFF2-40B4-BE49-F238E27FC236}">
                <a16:creationId xmlns:a16="http://schemas.microsoft.com/office/drawing/2014/main" id="{98DC4571-A265-4FCA-9E41-A1FD773B0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3B32F0F-05B0-4F40-8BC0-5FBBB38D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close up of a building&#10;&#10;Description automatically generated">
            <a:extLst>
              <a:ext uri="{FF2B5EF4-FFF2-40B4-BE49-F238E27FC236}">
                <a16:creationId xmlns:a16="http://schemas.microsoft.com/office/drawing/2014/main" id="{EB762043-7DE1-4E20-8E9A-DD41C8EC0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278EB653-B807-4DBE-87EC-E75CF0320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building&#10;&#10;Description automatically generated">
            <a:extLst>
              <a:ext uri="{FF2B5EF4-FFF2-40B4-BE49-F238E27FC236}">
                <a16:creationId xmlns:a16="http://schemas.microsoft.com/office/drawing/2014/main" id="{644E87B0-35C5-40E0-A48E-86598C73D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476535-29BE-485B-B961-7E59A135C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CB33E-3BC0-4793-9E50-DFA700632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78A36-7221-48F8-BD18-7EEDBFDA6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22C9C9-9A21-4AD8-8EFC-B0128CF66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DFD9A98-4DDB-49E4-BE32-4518E2D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59F1F028-2583-4340-B3DE-257FFCD0E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0EF4CF3-BE97-4E58-8C8C-5CC7BA535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A close up of a building&#10;&#10;Description automatically generated">
            <a:extLst>
              <a:ext uri="{FF2B5EF4-FFF2-40B4-BE49-F238E27FC236}">
                <a16:creationId xmlns:a16="http://schemas.microsoft.com/office/drawing/2014/main" id="{8CDD7D36-D5F0-469F-8B48-D125C50AF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93A0C-B8F6-4C3F-B9D0-BC720915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216A90-ECA8-4113-AE14-F367C1BE553F}"/>
              </a:ext>
            </a:extLst>
          </p:cNvPr>
          <p:cNvSpPr/>
          <p:nvPr/>
        </p:nvSpPr>
        <p:spPr>
          <a:xfrm>
            <a:off x="495300" y="4556581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77E4CA-47C5-4B2A-B608-8D4395CC8F1C}"/>
              </a:ext>
            </a:extLst>
          </p:cNvPr>
          <p:cNvSpPr/>
          <p:nvPr/>
        </p:nvSpPr>
        <p:spPr>
          <a:xfrm>
            <a:off x="495300" y="5470981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46BD3-24B1-4D51-B786-E33FAE890CC3}"/>
              </a:ext>
            </a:extLst>
          </p:cNvPr>
          <p:cNvSpPr/>
          <p:nvPr/>
        </p:nvSpPr>
        <p:spPr>
          <a:xfrm>
            <a:off x="495299" y="3664862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D4214-4F12-43F4-96BA-3BA776A7CF9F}"/>
              </a:ext>
            </a:extLst>
          </p:cNvPr>
          <p:cNvSpPr/>
          <p:nvPr/>
        </p:nvSpPr>
        <p:spPr>
          <a:xfrm>
            <a:off x="495298" y="2723703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9BE63-B69F-402F-9B56-D1D264CDE1F1}"/>
              </a:ext>
            </a:extLst>
          </p:cNvPr>
          <p:cNvSpPr/>
          <p:nvPr/>
        </p:nvSpPr>
        <p:spPr>
          <a:xfrm>
            <a:off x="495298" y="1809303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24FDE5-E47A-43A8-B9E9-D13E5CF2B129}"/>
              </a:ext>
            </a:extLst>
          </p:cNvPr>
          <p:cNvSpPr/>
          <p:nvPr/>
        </p:nvSpPr>
        <p:spPr>
          <a:xfrm>
            <a:off x="495298" y="929149"/>
            <a:ext cx="8420099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2A5B6-2E42-432B-BD14-644D16DCAE91}"/>
              </a:ext>
            </a:extLst>
          </p:cNvPr>
          <p:cNvSpPr txBox="1"/>
          <p:nvPr/>
        </p:nvSpPr>
        <p:spPr>
          <a:xfrm>
            <a:off x="495300" y="502860"/>
            <a:ext cx="3324225" cy="3139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1: Classify as not Reborn if…</a:t>
            </a:r>
          </a:p>
          <a:p>
            <a:pPr marL="342900" indent="-342900">
              <a:buAutoNum type="arabicPeriod"/>
            </a:pPr>
            <a:r>
              <a:rPr lang="en-US" dirty="0"/>
              <a:t>Pray weekly or less often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83% correctly classified</a:t>
            </a:r>
          </a:p>
        </p:txBody>
      </p:sp>
    </p:spTree>
    <p:extLst>
      <p:ext uri="{BB962C8B-B14F-4D97-AF65-F5344CB8AC3E}">
        <p14:creationId xmlns:p14="http://schemas.microsoft.com/office/powerpoint/2010/main" val="6523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93A0C-B8F6-4C3F-B9D0-BC7209155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24FDE5-E47A-43A8-B9E9-D13E5CF2B129}"/>
              </a:ext>
            </a:extLst>
          </p:cNvPr>
          <p:cNvSpPr/>
          <p:nvPr/>
        </p:nvSpPr>
        <p:spPr>
          <a:xfrm>
            <a:off x="495298" y="498484"/>
            <a:ext cx="4216552" cy="455761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2A5B6-2E42-432B-BD14-644D16DCAE91}"/>
              </a:ext>
            </a:extLst>
          </p:cNvPr>
          <p:cNvSpPr txBox="1"/>
          <p:nvPr/>
        </p:nvSpPr>
        <p:spPr>
          <a:xfrm>
            <a:off x="5075364" y="1720840"/>
            <a:ext cx="3324225" cy="341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2: Classify as not Reborn if…</a:t>
            </a:r>
          </a:p>
          <a:p>
            <a:pPr marL="342900" indent="-342900">
              <a:buAutoNum type="arabicPeriod"/>
            </a:pPr>
            <a:r>
              <a:rPr lang="en-US" dirty="0"/>
              <a:t>Believe Bible is an ancient book or something else</a:t>
            </a:r>
          </a:p>
          <a:p>
            <a:pPr marL="342900" indent="-342900">
              <a:buAutoNum type="arabicPeriod"/>
            </a:pPr>
            <a:r>
              <a:rPr lang="en-US" dirty="0"/>
              <a:t>Have at least some doubts about God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82% correctly classified</a:t>
            </a:r>
          </a:p>
        </p:txBody>
      </p:sp>
    </p:spTree>
    <p:extLst>
      <p:ext uri="{BB962C8B-B14F-4D97-AF65-F5344CB8AC3E}">
        <p14:creationId xmlns:p14="http://schemas.microsoft.com/office/powerpoint/2010/main" val="4271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93A0C-B8F6-4C3F-B9D0-BC7209155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24FDE5-E47A-43A8-B9E9-D13E5CF2B129}"/>
              </a:ext>
            </a:extLst>
          </p:cNvPr>
          <p:cNvSpPr/>
          <p:nvPr/>
        </p:nvSpPr>
        <p:spPr>
          <a:xfrm>
            <a:off x="429406" y="5282004"/>
            <a:ext cx="4216552" cy="65621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2A5B6-2E42-432B-BD14-644D16DCAE91}"/>
              </a:ext>
            </a:extLst>
          </p:cNvPr>
          <p:cNvSpPr txBox="1"/>
          <p:nvPr/>
        </p:nvSpPr>
        <p:spPr>
          <a:xfrm>
            <a:off x="5075364" y="1720840"/>
            <a:ext cx="3324225" cy="341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3: Classify as not Reborn if…</a:t>
            </a:r>
          </a:p>
          <a:p>
            <a:pPr marL="342900" indent="-342900">
              <a:buAutoNum type="arabicPeriod"/>
            </a:pPr>
            <a:r>
              <a:rPr lang="en-US" dirty="0"/>
              <a:t>Pray daily or less often</a:t>
            </a:r>
          </a:p>
          <a:p>
            <a:pPr marL="342900" indent="-342900">
              <a:buAutoNum type="arabicPeriod"/>
            </a:pPr>
            <a:r>
              <a:rPr lang="en-US" dirty="0"/>
              <a:t>Believe the Bible is an ancient book of fables or something else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73% correctly classified</a:t>
            </a:r>
          </a:p>
        </p:txBody>
      </p:sp>
    </p:spTree>
    <p:extLst>
      <p:ext uri="{BB962C8B-B14F-4D97-AF65-F5344CB8AC3E}">
        <p14:creationId xmlns:p14="http://schemas.microsoft.com/office/powerpoint/2010/main" val="9286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93A0C-B8F6-4C3F-B9D0-BC7209155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24FDE5-E47A-43A8-B9E9-D13E5CF2B129}"/>
              </a:ext>
            </a:extLst>
          </p:cNvPr>
          <p:cNvSpPr/>
          <p:nvPr/>
        </p:nvSpPr>
        <p:spPr>
          <a:xfrm>
            <a:off x="504709" y="5056094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957A7-13F6-4954-98F6-F5B259632255}"/>
              </a:ext>
            </a:extLst>
          </p:cNvPr>
          <p:cNvSpPr/>
          <p:nvPr/>
        </p:nvSpPr>
        <p:spPr>
          <a:xfrm>
            <a:off x="504709" y="4194536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D9FB6-1EE2-4DFC-B656-1ECC3C66519C}"/>
              </a:ext>
            </a:extLst>
          </p:cNvPr>
          <p:cNvSpPr/>
          <p:nvPr/>
        </p:nvSpPr>
        <p:spPr>
          <a:xfrm>
            <a:off x="504709" y="3254188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6027C-D7F3-4C1F-AFD0-2028490DD0A5}"/>
              </a:ext>
            </a:extLst>
          </p:cNvPr>
          <p:cNvSpPr/>
          <p:nvPr/>
        </p:nvSpPr>
        <p:spPr>
          <a:xfrm>
            <a:off x="504709" y="2365242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32182-F3CE-44D6-9BC6-57F60CF3E8EE}"/>
              </a:ext>
            </a:extLst>
          </p:cNvPr>
          <p:cNvSpPr/>
          <p:nvPr/>
        </p:nvSpPr>
        <p:spPr>
          <a:xfrm>
            <a:off x="504709" y="1445936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16654-BB3F-4482-A402-5007891E0834}"/>
              </a:ext>
            </a:extLst>
          </p:cNvPr>
          <p:cNvSpPr/>
          <p:nvPr/>
        </p:nvSpPr>
        <p:spPr>
          <a:xfrm>
            <a:off x="504709" y="517446"/>
            <a:ext cx="8434896" cy="527125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2A5B6-2E42-432B-BD14-644D16DCAE91}"/>
              </a:ext>
            </a:extLst>
          </p:cNvPr>
          <p:cNvSpPr txBox="1"/>
          <p:nvPr/>
        </p:nvSpPr>
        <p:spPr>
          <a:xfrm>
            <a:off x="724961" y="1093803"/>
            <a:ext cx="3324225" cy="3139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4: Classify as Reborn if…</a:t>
            </a:r>
          </a:p>
          <a:p>
            <a:pPr marL="342900" indent="-342900">
              <a:buAutoNum type="arabicPeriod"/>
            </a:pPr>
            <a:r>
              <a:rPr lang="en-US" dirty="0"/>
              <a:t>Pray several times a week or more often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63% correctly classified (once other rules are taken into account)</a:t>
            </a:r>
          </a:p>
        </p:txBody>
      </p:sp>
    </p:spTree>
    <p:extLst>
      <p:ext uri="{BB962C8B-B14F-4D97-AF65-F5344CB8AC3E}">
        <p14:creationId xmlns:p14="http://schemas.microsoft.com/office/powerpoint/2010/main" val="3747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What is data science?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David </a:t>
            </a:r>
            <a:r>
              <a:rPr lang="en-US" b="1" dirty="0" err="1"/>
              <a:t>Donoho</a:t>
            </a:r>
            <a:r>
              <a:rPr lang="en-US" b="1" dirty="0"/>
              <a:t> (“50 years of Data Science”) </a:t>
            </a:r>
            <a:r>
              <a:rPr lang="en-US" dirty="0"/>
              <a:t>“Clearly, there are many visions of Data Science and its relation to Statistics.”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usage</a:t>
            </a:r>
          </a:p>
          <a:p>
            <a:pPr marL="514350" indent="-514350">
              <a:buAutoNum type="arabicPeriod"/>
            </a:pPr>
            <a:r>
              <a:rPr lang="en-US" dirty="0"/>
              <a:t>An emphasis on </a:t>
            </a:r>
            <a:r>
              <a:rPr lang="en-US" b="1" dirty="0"/>
              <a:t>prediction</a:t>
            </a:r>
            <a:r>
              <a:rPr lang="en-US" dirty="0"/>
              <a:t> over </a:t>
            </a:r>
            <a:r>
              <a:rPr lang="en-US" b="1" dirty="0"/>
              <a:t>inference</a:t>
            </a:r>
            <a:r>
              <a:rPr lang="en-US" dirty="0"/>
              <a:t> (at least compared to sociologists)…</a:t>
            </a:r>
          </a:p>
          <a:p>
            <a:pPr marL="514350" indent="-514350">
              <a:buAutoNum type="arabicPeriod"/>
            </a:pPr>
            <a:r>
              <a:rPr lang="en-US" dirty="0"/>
              <a:t>…which leads to an emphasis on </a:t>
            </a:r>
            <a:r>
              <a:rPr lang="en-US" b="1" dirty="0"/>
              <a:t>algorithms</a:t>
            </a:r>
            <a:r>
              <a:rPr lang="en-US" dirty="0"/>
              <a:t> over </a:t>
            </a:r>
            <a:r>
              <a:rPr lang="en-US" b="1" dirty="0"/>
              <a:t>probability models</a:t>
            </a:r>
          </a:p>
        </p:txBody>
      </p:sp>
    </p:spTree>
    <p:extLst>
      <p:ext uri="{BB962C8B-B14F-4D97-AF65-F5344CB8AC3E}">
        <p14:creationId xmlns:p14="http://schemas.microsoft.com/office/powerpoint/2010/main" val="15226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93A0C-B8F6-4C3F-B9D0-BC720915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CAB96-F3F5-4B5C-8559-17790C84D04C}"/>
              </a:ext>
            </a:extLst>
          </p:cNvPr>
          <p:cNvSpPr txBox="1"/>
          <p:nvPr/>
        </p:nvSpPr>
        <p:spPr>
          <a:xfrm>
            <a:off x="523875" y="561975"/>
            <a:ext cx="3324225" cy="3139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Rule 5: Classify as Reborn if…</a:t>
            </a:r>
          </a:p>
          <a:p>
            <a:pPr marL="342900" indent="-342900">
              <a:buAutoNum type="arabicPeriod"/>
            </a:pPr>
            <a:r>
              <a:rPr lang="en-US" dirty="0"/>
              <a:t>Pray several times a week or more often</a:t>
            </a:r>
          </a:p>
          <a:p>
            <a:pPr marL="342900" indent="-342900">
              <a:buAutoNum type="arabicPeriod"/>
            </a:pPr>
            <a:r>
              <a:rPr lang="en-US" dirty="0"/>
              <a:t>Believe Bible is inspired or literal</a:t>
            </a:r>
          </a:p>
          <a:p>
            <a:pPr marL="342900" indent="-342900">
              <a:buAutoNum type="arabicPeriod"/>
            </a:pPr>
            <a:r>
              <a:rPr lang="en-US" dirty="0"/>
              <a:t>Have no doubts about God</a:t>
            </a:r>
          </a:p>
          <a:p>
            <a:pPr marL="342900" indent="-342900">
              <a:buAutoNum type="arabicPeriod"/>
            </a:pPr>
            <a:r>
              <a:rPr lang="en-US" dirty="0"/>
              <a:t>Believe that homosexuality is sometimes or less-frequently wrong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78% correctly classified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086E1F-F321-4EC5-B884-C0100E0E6431}"/>
              </a:ext>
            </a:extLst>
          </p:cNvPr>
          <p:cNvSpPr/>
          <p:nvPr/>
        </p:nvSpPr>
        <p:spPr>
          <a:xfrm>
            <a:off x="4752973" y="5061406"/>
            <a:ext cx="4162426" cy="495300"/>
          </a:xfrm>
          <a:prstGeom prst="rect">
            <a:avLst/>
          </a:prstGeom>
          <a:solidFill>
            <a:srgbClr val="FFC000">
              <a:alpha val="58039"/>
            </a:srgb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Substantive take-aways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SVM Model</a:t>
            </a:r>
          </a:p>
          <a:p>
            <a:pPr marL="0" indent="0">
              <a:buNone/>
            </a:pPr>
            <a:r>
              <a:rPr lang="en-US" dirty="0"/>
              <a:t>Belief in the literal interpretation of the Bible is main characteristic distinguishing </a:t>
            </a:r>
            <a:r>
              <a:rPr lang="en-US" i="1" dirty="0"/>
              <a:t>older female </a:t>
            </a:r>
            <a:r>
              <a:rPr lang="en-US" dirty="0"/>
              <a:t>reborn individuals (youngers are fuzzier)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i="1" dirty="0"/>
              <a:t>older men</a:t>
            </a:r>
            <a:r>
              <a:rPr lang="en-US" dirty="0"/>
              <a:t> who believe in the inspiration of the Bible, the reborn are found more in those who pray frequently but do not attend religious services as frequently (on their relative scales; more additive for younger men)</a:t>
            </a:r>
          </a:p>
        </p:txBody>
      </p:sp>
    </p:spTree>
    <p:extLst>
      <p:ext uri="{BB962C8B-B14F-4D97-AF65-F5344CB8AC3E}">
        <p14:creationId xmlns:p14="http://schemas.microsoft.com/office/powerpoint/2010/main" val="33401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Substantive take-aways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Rulefinder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There is variation among those with the identity, but there are significant similarities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do a pretty good job predicting someone’s reborn identity using mostly their</a:t>
            </a:r>
          </a:p>
          <a:p>
            <a:pPr marL="0" indent="0">
              <a:buNone/>
            </a:pPr>
            <a:r>
              <a:rPr lang="en-US" dirty="0"/>
              <a:t>	frequency of prayer</a:t>
            </a:r>
          </a:p>
          <a:p>
            <a:pPr marL="0" indent="0">
              <a:buNone/>
            </a:pPr>
            <a:r>
              <a:rPr lang="en-US" dirty="0"/>
              <a:t>	belief in the Bible’s qualities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doesn’t take too many rules to do a reasonably good job of predicting reborn identity</a:t>
            </a:r>
          </a:p>
        </p:txBody>
      </p:sp>
    </p:spTree>
    <p:extLst>
      <p:ext uri="{BB962C8B-B14F-4D97-AF65-F5344CB8AC3E}">
        <p14:creationId xmlns:p14="http://schemas.microsoft.com/office/powerpoint/2010/main" val="18883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056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What did we gain from this?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As-good-as or better performance than traditional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produce classification rules that are easier to conceptualize than from logistic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Easier to avoid spurious causal arguments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Focus on prediction highlights the extent of success and failure of a model</a:t>
            </a:r>
          </a:p>
        </p:txBody>
      </p:sp>
    </p:spTree>
    <p:extLst>
      <p:ext uri="{BB962C8B-B14F-4D97-AF65-F5344CB8AC3E}">
        <p14:creationId xmlns:p14="http://schemas.microsoft.com/office/powerpoint/2010/main" val="15901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What do we need to be conscious of?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are presented with different challenges than those faced by other practitioners of these methods</a:t>
            </a:r>
          </a:p>
          <a:p>
            <a:pPr marL="0" indent="0">
              <a:buNone/>
            </a:pPr>
            <a:r>
              <a:rPr lang="en-US" dirty="0"/>
              <a:t>Complexity has an interpretive price (performance-intuitive tradeoff)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determine substantively meaningful thresholds for what is “good” (or “good enough”) prediction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Visualization can be painful</a:t>
            </a:r>
          </a:p>
        </p:txBody>
      </p:sp>
    </p:spTree>
    <p:extLst>
      <p:ext uri="{BB962C8B-B14F-4D97-AF65-F5344CB8AC3E}">
        <p14:creationId xmlns:p14="http://schemas.microsoft.com/office/powerpoint/2010/main" val="2003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2670"/>
            <a:ext cx="9144000" cy="218533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2670"/>
            <a:ext cx="6858000" cy="2185331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rgbClr val="DAD0C6"/>
                </a:solidFill>
              </a:rPr>
              <a:t>Simon Brauer, Ph.D.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simon.brauer@duke.edu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www.simonbrauer.us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44FE4A-518C-4B6B-9D68-7A02A24E2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2676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Thank you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98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E20F9C-0428-43C9-B47B-D242532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06394B-8A04-4896-9C75-BB3E93E2EB6F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257176"/>
            <a:ext cx="9525" cy="62769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F672417-7652-4033-B880-0517A12DBF47}"/>
              </a:ext>
            </a:extLst>
          </p:cNvPr>
          <p:cNvSpPr/>
          <p:nvPr/>
        </p:nvSpPr>
        <p:spPr>
          <a:xfrm>
            <a:off x="3952875" y="990600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576358-D683-430F-A06B-6B69C8DE12D1}"/>
              </a:ext>
            </a:extLst>
          </p:cNvPr>
          <p:cNvSpPr/>
          <p:nvPr/>
        </p:nvSpPr>
        <p:spPr>
          <a:xfrm>
            <a:off x="5267325" y="1543050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9155A4-842E-45DB-BE1F-D720E685B4D6}"/>
              </a:ext>
            </a:extLst>
          </p:cNvPr>
          <p:cNvSpPr/>
          <p:nvPr/>
        </p:nvSpPr>
        <p:spPr>
          <a:xfrm>
            <a:off x="6391275" y="628650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9666D5-7334-4FD3-BA97-41FF832009F0}"/>
              </a:ext>
            </a:extLst>
          </p:cNvPr>
          <p:cNvSpPr/>
          <p:nvPr/>
        </p:nvSpPr>
        <p:spPr>
          <a:xfrm>
            <a:off x="6524625" y="1800225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66784F-15BB-480A-9B9B-F309D902FD16}"/>
              </a:ext>
            </a:extLst>
          </p:cNvPr>
          <p:cNvSpPr/>
          <p:nvPr/>
        </p:nvSpPr>
        <p:spPr>
          <a:xfrm>
            <a:off x="4981575" y="714375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1567252-91C2-41EE-94C1-DF6F0AD6D3F6}"/>
              </a:ext>
            </a:extLst>
          </p:cNvPr>
          <p:cNvSpPr/>
          <p:nvPr/>
        </p:nvSpPr>
        <p:spPr>
          <a:xfrm>
            <a:off x="4305299" y="2286000"/>
            <a:ext cx="266700" cy="257175"/>
          </a:xfrm>
          <a:prstGeom prst="ellipse">
            <a:avLst/>
          </a:pr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A89745-7BA7-4D2F-A986-C582E3E65724}"/>
              </a:ext>
            </a:extLst>
          </p:cNvPr>
          <p:cNvCxnSpPr>
            <a:cxnSpLocks/>
          </p:cNvCxnSpPr>
          <p:nvPr/>
        </p:nvCxnSpPr>
        <p:spPr>
          <a:xfrm flipV="1">
            <a:off x="4305299" y="2819400"/>
            <a:ext cx="3829051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AAB2A5F-67B0-4C6C-9A20-A54B6673AC4A}"/>
              </a:ext>
            </a:extLst>
          </p:cNvPr>
          <p:cNvSpPr/>
          <p:nvPr/>
        </p:nvSpPr>
        <p:spPr>
          <a:xfrm>
            <a:off x="352425" y="257175"/>
            <a:ext cx="3952874" cy="6276968"/>
          </a:xfrm>
          <a:prstGeom prst="rect">
            <a:avLst/>
          </a:prstGeom>
          <a:solidFill>
            <a:srgbClr val="E1D9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756228-9698-41F0-9F53-EB59EA004761}"/>
              </a:ext>
            </a:extLst>
          </p:cNvPr>
          <p:cNvSpPr/>
          <p:nvPr/>
        </p:nvSpPr>
        <p:spPr>
          <a:xfrm flipH="1">
            <a:off x="4305299" y="257170"/>
            <a:ext cx="3829051" cy="2562231"/>
          </a:xfrm>
          <a:prstGeom prst="rect">
            <a:avLst/>
          </a:prstGeom>
          <a:solidFill>
            <a:srgbClr val="E1D9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11FFF9-B215-4334-B898-8F8EBA52674D}"/>
              </a:ext>
            </a:extLst>
          </p:cNvPr>
          <p:cNvSpPr/>
          <p:nvPr/>
        </p:nvSpPr>
        <p:spPr>
          <a:xfrm>
            <a:off x="4305299" y="2819400"/>
            <a:ext cx="3829051" cy="3714741"/>
          </a:xfrm>
          <a:prstGeom prst="rect">
            <a:avLst/>
          </a:prstGeom>
          <a:solidFill>
            <a:srgbClr val="7FC97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2552 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C4AE2-D5AC-4D76-BCC6-272006B7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6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DE836-11D6-48A3-89B9-DF18149C3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should we care? </a:t>
            </a:r>
            <a:br>
              <a:rPr lang="en-US" dirty="0"/>
            </a:br>
            <a:r>
              <a:rPr lang="en-US" dirty="0"/>
              <a:t>And why should we be hesitant?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512"/>
            <a:ext cx="7886700" cy="4978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Many examples of exceptional performance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methods have intuitive interpretations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i="1" dirty="0"/>
              <a:t>However</a:t>
            </a:r>
          </a:p>
          <a:p>
            <a:pPr marL="0" indent="0">
              <a:buNone/>
            </a:pPr>
            <a:r>
              <a:rPr lang="en-US" dirty="0"/>
              <a:t>Social life is messy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 fewer predictors available in surveys compared to big data problems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Sociologists care about the</a:t>
            </a:r>
            <a:r>
              <a:rPr lang="en-US" i="1" dirty="0"/>
              <a:t> meaning of</a:t>
            </a:r>
            <a:r>
              <a:rPr lang="en-US" dirty="0"/>
              <a:t> the variables we use, not just model performance</a:t>
            </a:r>
          </a:p>
        </p:txBody>
      </p:sp>
    </p:spTree>
    <p:extLst>
      <p:ext uri="{BB962C8B-B14F-4D97-AF65-F5344CB8AC3E}">
        <p14:creationId xmlns:p14="http://schemas.microsoft.com/office/powerpoint/2010/main" val="3532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58DF7-18D2-46A7-A275-C721BBE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671A0-62D5-44E8-B5A6-9B7B1AEC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0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D34DC25-6590-4378-9FB5-DE64C265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0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3E671-7847-4C76-860F-087490607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3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6DBC0-0B07-4E1A-9D92-96CDADD3F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3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952B391-38E7-42C8-9957-045C8F31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8E894-7272-427E-8999-E2280C8C0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5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3B562-3D58-4F96-8840-464676398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AB60C-C115-4622-A63A-3A37A51F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0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8BB72-72A0-4A62-9FC6-435D05133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Test case in the sociology of religion: </a:t>
            </a:r>
            <a:br>
              <a:rPr lang="en-US" dirty="0"/>
            </a:br>
            <a:r>
              <a:rPr lang="en-US" dirty="0"/>
              <a:t>The born-again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51032"/>
            <a:ext cx="7886700" cy="4978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Evangelicalism and the born again</a:t>
            </a:r>
          </a:p>
          <a:p>
            <a:pPr marL="0" indent="0">
              <a:buNone/>
            </a:pPr>
            <a:r>
              <a:rPr lang="en-US" dirty="0"/>
              <a:t>Christian Smith (1998): evangelicals are far more diverse than we generally recognize (though boundaries certainly exist)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Andrew Greeley and Michael </a:t>
            </a:r>
            <a:r>
              <a:rPr lang="en-US" dirty="0" err="1"/>
              <a:t>Hout</a:t>
            </a:r>
            <a:r>
              <a:rPr lang="en-US" dirty="0"/>
              <a:t> (2006): Conservative Protestants (2/3 are evangelical) are most well-categorized by their orientation toward the Bible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Jeremy Thomas and Daniel Olson (2012): evangelical elites changing their moral reasoning on homosexuality</a:t>
            </a:r>
          </a:p>
        </p:txBody>
      </p:sp>
    </p:spTree>
    <p:extLst>
      <p:ext uri="{BB962C8B-B14F-4D97-AF65-F5344CB8AC3E}">
        <p14:creationId xmlns:p14="http://schemas.microsoft.com/office/powerpoint/2010/main" val="21511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2887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198607"/>
                <a:ext cx="7886700" cy="49783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General Social Survey</a:t>
                </a:r>
              </a:p>
              <a:p>
                <a:pPr marL="0" indent="0">
                  <a:buNone/>
                </a:pPr>
                <a:r>
                  <a:rPr lang="en-US" dirty="0"/>
                  <a:t>1991, 1998, 2008, 2018</a:t>
                </a:r>
              </a:p>
              <a:p>
                <a:pPr marL="0" indent="0">
                  <a:buNone/>
                </a:pPr>
                <a:r>
                  <a:rPr lang="en-US" dirty="0"/>
                  <a:t>Listwise deletion</a:t>
                </a:r>
              </a:p>
              <a:p>
                <a:pPr marL="0" indent="0">
                  <a:buNone/>
                </a:pPr>
                <a:r>
                  <a:rPr lang="en-US" dirty="0"/>
                  <a:t>N = 3,139/8,720</a:t>
                </a:r>
              </a:p>
              <a:p>
                <a:pPr marL="0" indent="0">
                  <a:buNone/>
                </a:pPr>
                <a:r>
                  <a:rPr lang="en-US" dirty="0"/>
                  <a:t>Applied weights to equally weight each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26DB618-239C-40EA-BD30-9C9B2F4F4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98607"/>
                <a:ext cx="7886700" cy="4978359"/>
              </a:xfrm>
              <a:blipFill>
                <a:blip r:embed="rId2"/>
                <a:stretch>
                  <a:fillRect l="-1546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6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294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pPr marL="0" indent="0">
              <a:buNone/>
            </a:pPr>
            <a:r>
              <a:rPr lang="en-US" dirty="0"/>
              <a:t>Born-again / Not born-again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Predictors</a:t>
            </a:r>
          </a:p>
          <a:p>
            <a:pPr marL="0" indent="0">
              <a:buNone/>
            </a:pPr>
            <a:r>
              <a:rPr lang="en-US" dirty="0"/>
              <a:t>Age</a:t>
            </a:r>
          </a:p>
          <a:p>
            <a:pPr marL="0" indent="0">
              <a:buNone/>
            </a:pPr>
            <a:r>
              <a:rPr lang="en-US" dirty="0"/>
              <a:t>Male/Female</a:t>
            </a:r>
          </a:p>
          <a:p>
            <a:pPr marL="0" indent="0">
              <a:buNone/>
            </a:pPr>
            <a:r>
              <a:rPr lang="en-US" dirty="0"/>
              <a:t>Years of education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Frequency of religious service attendance [0-8]</a:t>
            </a:r>
          </a:p>
          <a:p>
            <a:pPr marL="0" indent="0">
              <a:buNone/>
            </a:pPr>
            <a:r>
              <a:rPr lang="en-US" dirty="0"/>
              <a:t>Frequency of prayer [0-5]</a:t>
            </a:r>
          </a:p>
          <a:p>
            <a:pPr marL="0" indent="0">
              <a:buNone/>
            </a:pPr>
            <a:r>
              <a:rPr lang="en-US" dirty="0"/>
              <a:t>Strength of belief in God [0-5]</a:t>
            </a:r>
          </a:p>
          <a:p>
            <a:pPr marL="0" indent="0">
              <a:buNone/>
            </a:pPr>
            <a:r>
              <a:rPr lang="en-US" dirty="0"/>
              <a:t>Belief in the Bible’s inspiration/literalism [0-4]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Political ideology [0-6]</a:t>
            </a:r>
          </a:p>
          <a:p>
            <a:pPr marL="0" indent="0">
              <a:buNone/>
            </a:pPr>
            <a:r>
              <a:rPr lang="en-US" dirty="0"/>
              <a:t>Abortion acceptable in cases of rape [0-1]</a:t>
            </a:r>
          </a:p>
          <a:p>
            <a:pPr marL="0" indent="0">
              <a:buNone/>
            </a:pPr>
            <a:r>
              <a:rPr lang="en-US" dirty="0"/>
              <a:t>How wrong is homosexual relationship [0-3]</a:t>
            </a:r>
          </a:p>
        </p:txBody>
      </p:sp>
    </p:spTree>
    <p:extLst>
      <p:ext uri="{BB962C8B-B14F-4D97-AF65-F5344CB8AC3E}">
        <p14:creationId xmlns:p14="http://schemas.microsoft.com/office/powerpoint/2010/main" val="1116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Classification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49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“Familiar” methods: Generalized linear models</a:t>
            </a:r>
          </a:p>
          <a:p>
            <a:pPr marL="0" indent="0">
              <a:buNone/>
            </a:pPr>
            <a:r>
              <a:rPr lang="en-US" dirty="0"/>
              <a:t>(Binary or multinomial) Logistic/</a:t>
            </a:r>
            <a:r>
              <a:rPr lang="en-US" dirty="0" err="1"/>
              <a:t>probit</a:t>
            </a:r>
            <a:r>
              <a:rPr lang="en-US" dirty="0"/>
              <a:t> regression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“Data science” methods</a:t>
            </a:r>
          </a:p>
          <a:p>
            <a:pPr marL="0" indent="0">
              <a:buNone/>
            </a:pPr>
            <a:r>
              <a:rPr lang="en-US" dirty="0"/>
              <a:t>Rule finders</a:t>
            </a:r>
          </a:p>
          <a:p>
            <a:pPr marL="0" indent="0">
              <a:buNone/>
            </a:pPr>
            <a:r>
              <a:rPr lang="en-US" dirty="0"/>
              <a:t>Support vector machines</a:t>
            </a:r>
          </a:p>
          <a:p>
            <a:pPr marL="0" indent="0">
              <a:buNone/>
            </a:pPr>
            <a:r>
              <a:rPr lang="en-US" dirty="0"/>
              <a:t>Classification trees*</a:t>
            </a:r>
          </a:p>
          <a:p>
            <a:pPr marL="0" indent="0">
              <a:buNone/>
            </a:pPr>
            <a:r>
              <a:rPr lang="en-US" dirty="0"/>
              <a:t>K-means clustering*</a:t>
            </a:r>
          </a:p>
          <a:p>
            <a:pPr marL="0" indent="0">
              <a:buNone/>
            </a:pPr>
            <a:r>
              <a:rPr lang="en-US" dirty="0"/>
              <a:t>Nearest neighbor classifiers*</a:t>
            </a:r>
          </a:p>
          <a:p>
            <a:pPr marL="0" indent="0">
              <a:buNone/>
            </a:pPr>
            <a:r>
              <a:rPr lang="en-US" dirty="0"/>
              <a:t>Neural networks*</a:t>
            </a:r>
          </a:p>
          <a:p>
            <a:pPr marL="0" indent="0">
              <a:buNone/>
            </a:pPr>
            <a:r>
              <a:rPr lang="en-US" sz="1700" dirty="0"/>
              <a:t>						*Not discussed here</a:t>
            </a:r>
          </a:p>
        </p:txBody>
      </p:sp>
    </p:spTree>
    <p:extLst>
      <p:ext uri="{BB962C8B-B14F-4D97-AF65-F5344CB8AC3E}">
        <p14:creationId xmlns:p14="http://schemas.microsoft.com/office/powerpoint/2010/main" val="29901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heme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Theme" id="{5AFAF55E-654C-4EDA-AA54-11ECF8254578}" vid="{A35564BB-4101-4992-AF54-F3A2C2AE565D}"/>
    </a:ext>
  </a:extLst>
</a:theme>
</file>

<file path=ppt/theme/theme2.xml><?xml version="1.0" encoding="utf-8"?>
<a:theme xmlns:a="http://schemas.openxmlformats.org/drawingml/2006/main" name="Storyboard Layouts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Theme</Template>
  <TotalTime>15892</TotalTime>
  <Words>1385</Words>
  <Application>Microsoft Office PowerPoint</Application>
  <PresentationFormat>On-screen Show (4:3)</PresentationFormat>
  <Paragraphs>288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Lato</vt:lpstr>
      <vt:lpstr>Oswald Regular</vt:lpstr>
      <vt:lpstr>Main Theme</vt:lpstr>
      <vt:lpstr>Storyboard Layouts</vt:lpstr>
      <vt:lpstr>What can data science do for the study of religion? A comparison of classification methods</vt:lpstr>
      <vt:lpstr>Goals</vt:lpstr>
      <vt:lpstr>What is data science?</vt:lpstr>
      <vt:lpstr>Why should we care?  And why should we be hesitant?</vt:lpstr>
      <vt:lpstr>Test case in the sociology of religion:  The born-again</vt:lpstr>
      <vt:lpstr>Methods</vt:lpstr>
      <vt:lpstr>Data</vt:lpstr>
      <vt:lpstr>Variables</vt:lpstr>
      <vt:lpstr>Classification methods</vt:lpstr>
      <vt:lpstr>Logistic regression</vt:lpstr>
      <vt:lpstr>PowerPoint Presentation</vt:lpstr>
      <vt:lpstr>PowerPoint Presentation</vt:lpstr>
      <vt:lpstr>Rule finders</vt:lpstr>
      <vt:lpstr>PowerPoint Presentation</vt:lpstr>
      <vt:lpstr>PowerPoint Presentation</vt:lpstr>
      <vt:lpstr>Support Vector Machines (SVMs)</vt:lpstr>
      <vt:lpstr>PowerPoint Presentation</vt:lpstr>
      <vt:lpstr>PowerPoint Presentation</vt:lpstr>
      <vt:lpstr>Measure of success</vt:lpstr>
      <vt:lpstr>Results</vt:lpstr>
      <vt:lpstr>Born-again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Substantive take-aways</vt:lpstr>
      <vt:lpstr>Substantive take-aways</vt:lpstr>
      <vt:lpstr>Discussion</vt:lpstr>
      <vt:lpstr>What did we gain from this?</vt:lpstr>
      <vt:lpstr>What do we need to be conscious of?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Mainline Protestantism in the United States</dc:title>
  <dc:creator>Simon Brauer</dc:creator>
  <cp:lastModifiedBy>Simon Brauer</cp:lastModifiedBy>
  <cp:revision>456</cp:revision>
  <dcterms:created xsi:type="dcterms:W3CDTF">2018-04-19T15:13:46Z</dcterms:created>
  <dcterms:modified xsi:type="dcterms:W3CDTF">2019-08-13T03:32:27Z</dcterms:modified>
</cp:coreProperties>
</file>